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91" r:id="rId2"/>
    <p:sldId id="392" r:id="rId3"/>
    <p:sldId id="472" r:id="rId4"/>
    <p:sldId id="473" r:id="rId5"/>
    <p:sldId id="474" r:id="rId6"/>
    <p:sldId id="475" r:id="rId7"/>
    <p:sldId id="465" r:id="rId8"/>
    <p:sldId id="445" r:id="rId9"/>
    <p:sldId id="447" r:id="rId10"/>
    <p:sldId id="470" r:id="rId11"/>
    <p:sldId id="476" r:id="rId12"/>
    <p:sldId id="276" r:id="rId13"/>
    <p:sldId id="463" r:id="rId14"/>
    <p:sldId id="471" r:id="rId15"/>
    <p:sldId id="461" r:id="rId16"/>
    <p:sldId id="462" r:id="rId17"/>
    <p:sldId id="469" r:id="rId18"/>
    <p:sldId id="458" r:id="rId19"/>
    <p:sldId id="416" r:id="rId20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CC3300"/>
    <a:srgbClr val="FF3300"/>
    <a:srgbClr val="333333"/>
    <a:srgbClr val="4D4D4D"/>
    <a:srgbClr val="DDDDDD"/>
    <a:srgbClr val="C0C0C0"/>
    <a:srgbClr val="FFFF00"/>
    <a:srgbClr val="777777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710" y="48"/>
      </p:cViewPr>
      <p:guideLst>
        <p:guide orient="horz" pos="2160"/>
        <p:guide pos="2880"/>
      </p:guideLst>
    </p:cSldViewPr>
  </p:slid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100" d="100"/>
        <a:sy n="100" d="100"/>
      </p:scale>
      <p:origin x="0" y="-123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038145" cy="46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48" tIns="46574" rIns="93148" bIns="46574" numCol="1" anchor="t" anchorCtr="0" compatLnSpc="1">
            <a:prstTxWarp prst="textNoShape">
              <a:avLst/>
            </a:prstTxWarp>
          </a:bodyPr>
          <a:lstStyle>
            <a:lvl1pPr defTabSz="932219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734" y="1"/>
            <a:ext cx="3038145" cy="46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48" tIns="46574" rIns="93148" bIns="46574" numCol="1" anchor="t" anchorCtr="0" compatLnSpc="1">
            <a:prstTxWarp prst="textNoShape">
              <a:avLst/>
            </a:prstTxWarp>
          </a:bodyPr>
          <a:lstStyle>
            <a:lvl1pPr algn="r" defTabSz="932219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29122"/>
            <a:ext cx="3038145" cy="46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48" tIns="46574" rIns="93148" bIns="46574" numCol="1" anchor="b" anchorCtr="0" compatLnSpc="1">
            <a:prstTxWarp prst="textNoShape">
              <a:avLst/>
            </a:prstTxWarp>
          </a:bodyPr>
          <a:lstStyle>
            <a:lvl1pPr defTabSz="932219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734" y="8829122"/>
            <a:ext cx="3038145" cy="46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48" tIns="46574" rIns="93148" bIns="46574" numCol="1" anchor="b" anchorCtr="0" compatLnSpc="1">
            <a:prstTxWarp prst="textNoShape">
              <a:avLst/>
            </a:prstTxWarp>
          </a:bodyPr>
          <a:lstStyle>
            <a:lvl1pPr algn="r" defTabSz="932219">
              <a:defRPr sz="1200"/>
            </a:lvl1pPr>
          </a:lstStyle>
          <a:p>
            <a:pPr>
              <a:defRPr/>
            </a:pPr>
            <a:fld id="{6CFE7082-C23C-48F1-B151-83EB69AAEF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7847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038145" cy="46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48" tIns="46574" rIns="93148" bIns="46574" numCol="1" anchor="t" anchorCtr="0" compatLnSpc="1">
            <a:prstTxWarp prst="textNoShape">
              <a:avLst/>
            </a:prstTxWarp>
          </a:bodyPr>
          <a:lstStyle>
            <a:lvl1pPr defTabSz="932219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734" y="1"/>
            <a:ext cx="3038145" cy="46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48" tIns="46574" rIns="93148" bIns="46574" numCol="1" anchor="t" anchorCtr="0" compatLnSpc="1">
            <a:prstTxWarp prst="textNoShape">
              <a:avLst/>
            </a:prstTxWarp>
          </a:bodyPr>
          <a:lstStyle>
            <a:lvl1pPr algn="r" defTabSz="932219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6612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9823" y="4416100"/>
            <a:ext cx="5610754" cy="4182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48" tIns="46574" rIns="93148" bIns="465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29122"/>
            <a:ext cx="3038145" cy="46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48" tIns="46574" rIns="93148" bIns="46574" numCol="1" anchor="b" anchorCtr="0" compatLnSpc="1">
            <a:prstTxWarp prst="textNoShape">
              <a:avLst/>
            </a:prstTxWarp>
          </a:bodyPr>
          <a:lstStyle>
            <a:lvl1pPr defTabSz="932219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734" y="8829122"/>
            <a:ext cx="3038145" cy="46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48" tIns="46574" rIns="93148" bIns="46574" numCol="1" anchor="b" anchorCtr="0" compatLnSpc="1">
            <a:prstTxWarp prst="textNoShape">
              <a:avLst/>
            </a:prstTxWarp>
          </a:bodyPr>
          <a:lstStyle>
            <a:lvl1pPr algn="r" defTabSz="932219">
              <a:defRPr sz="1200"/>
            </a:lvl1pPr>
          </a:lstStyle>
          <a:p>
            <a:pPr>
              <a:defRPr/>
            </a:pPr>
            <a:fld id="{EDFBC8DB-9B01-4999-9A90-5E8506A728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4632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BBCA33-B39D-49C9-8A70-8A108C0C45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A68DC1-1E2B-41B3-8314-C93708D292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AD42C-17C2-45EB-8005-3F2D184F3B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327A7-8B30-4C61-A47A-D4ED87D7F8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AE4088-291E-4CED-AF1C-F07B3EC4DF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3EC69A-A86B-4E81-8888-4929FEF71D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BB07A-6996-4AE4-A192-2B2896D080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0308C-4888-486E-B119-411FDDCDA1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A97DDF-2DEE-4C73-976B-7EADF6F3E7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9BF52-D721-4B7D-9E0D-EFA10461FC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2428D-F805-4AF2-912B-2CA680B11F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B749602-3D63-4756-876D-136932305D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5638800"/>
            <a:ext cx="947738" cy="688281"/>
          </a:xfrm>
          <a:prstGeom prst="rect">
            <a:avLst/>
          </a:prstGeom>
        </p:spPr>
      </p:pic>
      <p:sp>
        <p:nvSpPr>
          <p:cNvPr id="1536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066800"/>
            <a:ext cx="8305800" cy="2308225"/>
          </a:xfrm>
        </p:spPr>
        <p:txBody>
          <a:bodyPr/>
          <a:lstStyle/>
          <a:p>
            <a:pPr eaLnBrk="1" hangingPunct="1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Considerations for Data and Safety Monitoring Boards (DSMBs) Overseeing Adaptive Clinical Trials</a:t>
            </a:r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57300" y="3565871"/>
            <a:ext cx="6705600" cy="23622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Roger J. Lewis, MD, PhD</a:t>
            </a:r>
          </a:p>
          <a:p>
            <a:pPr eaLnBrk="1" hangingPunct="1">
              <a:spcBef>
                <a:spcPct val="0"/>
              </a:spcBef>
            </a:pP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Department of Emergency Medicine</a:t>
            </a:r>
          </a:p>
          <a:p>
            <a:pPr eaLnBrk="1" hangingPunct="1">
              <a:spcBef>
                <a:spcPct val="0"/>
              </a:spcBef>
            </a:pP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Harbor-UCLA Medical Center</a:t>
            </a:r>
          </a:p>
          <a:p>
            <a:pPr eaLnBrk="1" hangingPunct="1">
              <a:spcBef>
                <a:spcPct val="0"/>
              </a:spcBef>
            </a:pP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David Geffen School of Medicine at UCLA</a:t>
            </a:r>
          </a:p>
          <a:p>
            <a:pPr eaLnBrk="1" hangingPunct="1">
              <a:spcBef>
                <a:spcPct val="0"/>
              </a:spcBef>
            </a:pP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Berry Consultants, 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LLC</a:t>
            </a:r>
          </a:p>
          <a:p>
            <a:pPr eaLnBrk="1" hangingPunct="1">
              <a:spcBef>
                <a:spcPct val="0"/>
              </a:spcBef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@RogerJLewis</a:t>
            </a:r>
            <a:endParaRPr lang="en-US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364" name="Line 5"/>
          <p:cNvSpPr>
            <a:spLocks noChangeShapeType="1"/>
          </p:cNvSpPr>
          <p:nvPr/>
        </p:nvSpPr>
        <p:spPr bwMode="auto">
          <a:xfrm>
            <a:off x="762000" y="10668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5" name="Line 6"/>
          <p:cNvSpPr>
            <a:spLocks noChangeShapeType="1"/>
          </p:cNvSpPr>
          <p:nvPr/>
        </p:nvSpPr>
        <p:spPr bwMode="auto">
          <a:xfrm>
            <a:off x="762000" y="3375025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FECD21C8-93C1-EC40-A879-72A0D5B9B69D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14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Cautionary Comments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143000"/>
            <a:ext cx="7772400" cy="5410200"/>
          </a:xfrm>
        </p:spPr>
        <p:txBody>
          <a:bodyPr/>
          <a:lstStyle/>
          <a:p>
            <a:pPr eaLnBrk="1" hangingPunct="1"/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DSMB 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works in isolation and can really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screw up the 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trial</a:t>
            </a:r>
          </a:p>
          <a:p>
            <a:pPr eaLnBrk="1" hangingPunct="1"/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If the trial is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innovative, 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DSMB must understand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what the trial is supposed to 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do so they can determine</a:t>
            </a:r>
          </a:p>
          <a:p>
            <a:pPr lvl="1" eaLnBrk="1" hangingPunct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f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something is going 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wrong; or</a:t>
            </a:r>
          </a:p>
          <a:p>
            <a:pPr lvl="1" eaLnBrk="1" hangingPunct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f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what 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trial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was designed to do is no longer the right thing to 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do; and</a:t>
            </a:r>
          </a:p>
          <a:p>
            <a:pPr lvl="1" eaLnBrk="1" hangingPunct="1"/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Recognize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the potential impact on trial validity of making 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changes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to the 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design after they’ve seen </a:t>
            </a:r>
            <a:r>
              <a:rPr lang="en-US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unblinded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data</a:t>
            </a:r>
          </a:p>
        </p:txBody>
      </p:sp>
      <p:sp>
        <p:nvSpPr>
          <p:cNvPr id="45060" name="Line 4"/>
          <p:cNvSpPr>
            <a:spLocks noChangeShapeType="1"/>
          </p:cNvSpPr>
          <p:nvPr/>
        </p:nvSpPr>
        <p:spPr bwMode="auto">
          <a:xfrm>
            <a:off x="762000" y="9906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FECD21C8-93C1-EC40-A879-72A0D5B9B69D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10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46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Rules versus Guidelines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143000"/>
            <a:ext cx="7772400" cy="5410200"/>
          </a:xfrm>
        </p:spPr>
        <p:txBody>
          <a:bodyPr/>
          <a:lstStyle/>
          <a:p>
            <a:pPr eaLnBrk="1" hangingPunct="1"/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Many written opinions state that trial stopping boundaries are guidelines for the DSMB, not rules</a:t>
            </a:r>
          </a:p>
          <a:p>
            <a:pPr eaLnBrk="1" hangingPunct="1"/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adaptive trial has defined operating characteristics only if conducted as designed, e.g., all adaptive and stopping rules are followed</a:t>
            </a:r>
          </a:p>
          <a:p>
            <a:pPr eaLnBrk="1" hangingPunct="1"/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If the DSMB recommends that prespecified rules not be followed then they must understand</a:t>
            </a:r>
          </a:p>
          <a:p>
            <a:pPr lvl="1" eaLnBrk="1" hangingPunct="1"/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design is no longer prespecified</a:t>
            </a:r>
          </a:p>
          <a:p>
            <a:pPr lvl="1" eaLnBrk="1" hangingPunct="1"/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operating characteristics are no longer defined</a:t>
            </a:r>
          </a:p>
          <a:p>
            <a:pPr lvl="1" eaLnBrk="1" hangingPunct="1"/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Their decision was likely influenced by knowledge of </a:t>
            </a:r>
            <a:r>
              <a:rPr lang="en-US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unblinded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data, introducing bias of unclear magnitude</a:t>
            </a:r>
          </a:p>
          <a:p>
            <a:pPr lvl="1" eaLnBrk="1" hangingPunct="1"/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clinical impact of the trial may be compromised</a:t>
            </a:r>
          </a:p>
        </p:txBody>
      </p:sp>
      <p:sp>
        <p:nvSpPr>
          <p:cNvPr id="45060" name="Line 4"/>
          <p:cNvSpPr>
            <a:spLocks noChangeShapeType="1"/>
          </p:cNvSpPr>
          <p:nvPr/>
        </p:nvSpPr>
        <p:spPr bwMode="auto">
          <a:xfrm>
            <a:off x="762000" y="9906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FECD21C8-93C1-EC40-A879-72A0D5B9B69D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11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34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Expertise</a:t>
            </a:r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and Conflicts of Interest</a:t>
            </a:r>
          </a:p>
        </p:txBody>
      </p:sp>
      <p:sp>
        <p:nvSpPr>
          <p:cNvPr id="45060" name="Line 4"/>
          <p:cNvSpPr>
            <a:spLocks noChangeShapeType="1"/>
          </p:cNvSpPr>
          <p:nvPr/>
        </p:nvSpPr>
        <p:spPr bwMode="auto">
          <a:xfrm>
            <a:off x="762000" y="12954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FECD21C8-93C1-EC40-A879-72A0D5B9B69D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12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295400" y="2667000"/>
            <a:ext cx="6492045" cy="751820"/>
            <a:chOff x="1356555" y="1752600"/>
            <a:chExt cx="6492045" cy="751820"/>
          </a:xfrm>
        </p:grpSpPr>
        <p:grpSp>
          <p:nvGrpSpPr>
            <p:cNvPr id="9" name="Group 8"/>
            <p:cNvGrpSpPr/>
            <p:nvPr/>
          </p:nvGrpSpPr>
          <p:grpSpPr>
            <a:xfrm>
              <a:off x="1371600" y="1752600"/>
              <a:ext cx="6477000" cy="228600"/>
              <a:chOff x="1371600" y="1752600"/>
              <a:chExt cx="6477000" cy="228600"/>
            </a:xfrm>
          </p:grpSpPr>
          <p:cxnSp>
            <p:nvCxnSpPr>
              <p:cNvPr id="6" name="Straight Arrow Connector 5"/>
              <p:cNvCxnSpPr/>
              <p:nvPr/>
            </p:nvCxnSpPr>
            <p:spPr>
              <a:xfrm>
                <a:off x="1371600" y="1866900"/>
                <a:ext cx="6477000" cy="0"/>
              </a:xfrm>
              <a:prstGeom prst="straightConnector1">
                <a:avLst/>
              </a:prstGeom>
              <a:ln w="31750">
                <a:solidFill>
                  <a:schemeClr val="tx1"/>
                </a:solidFill>
                <a:headEnd type="arrow" w="lg" len="lg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>
                <a:off x="1828800" y="1752600"/>
                <a:ext cx="0" cy="22860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3219450" y="1752600"/>
                <a:ext cx="0" cy="22860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4610100" y="1752600"/>
                <a:ext cx="0" cy="22860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6000750" y="1752600"/>
                <a:ext cx="0" cy="22860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7391400" y="1752600"/>
                <a:ext cx="0" cy="22860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TextBox 9"/>
            <p:cNvSpPr txBox="1"/>
            <p:nvPr/>
          </p:nvSpPr>
          <p:spPr>
            <a:xfrm>
              <a:off x="1356555" y="1981200"/>
              <a:ext cx="94448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Little</a:t>
              </a:r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757142" y="1981200"/>
              <a:ext cx="16288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Moderate</a:t>
              </a:r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849424" y="1981200"/>
              <a:ext cx="9973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Great</a:t>
              </a:r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295400" y="4429780"/>
            <a:ext cx="6492045" cy="751820"/>
            <a:chOff x="1356555" y="1752600"/>
            <a:chExt cx="6492045" cy="751820"/>
          </a:xfrm>
        </p:grpSpPr>
        <p:grpSp>
          <p:nvGrpSpPr>
            <p:cNvPr id="22" name="Group 21"/>
            <p:cNvGrpSpPr/>
            <p:nvPr/>
          </p:nvGrpSpPr>
          <p:grpSpPr>
            <a:xfrm>
              <a:off x="1371600" y="1752600"/>
              <a:ext cx="6477000" cy="228600"/>
              <a:chOff x="1371600" y="1752600"/>
              <a:chExt cx="6477000" cy="228600"/>
            </a:xfrm>
          </p:grpSpPr>
          <p:cxnSp>
            <p:nvCxnSpPr>
              <p:cNvPr id="26" name="Straight Arrow Connector 25"/>
              <p:cNvCxnSpPr/>
              <p:nvPr/>
            </p:nvCxnSpPr>
            <p:spPr>
              <a:xfrm>
                <a:off x="1371600" y="1866900"/>
                <a:ext cx="6477000" cy="0"/>
              </a:xfrm>
              <a:prstGeom prst="straightConnector1">
                <a:avLst/>
              </a:prstGeom>
              <a:ln w="31750">
                <a:solidFill>
                  <a:schemeClr val="tx1"/>
                </a:solidFill>
                <a:headEnd type="arrow" w="lg" len="lg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1828800" y="1752600"/>
                <a:ext cx="0" cy="22860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3219450" y="1752600"/>
                <a:ext cx="0" cy="22860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4610100" y="1752600"/>
                <a:ext cx="0" cy="22860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6000750" y="1752600"/>
                <a:ext cx="0" cy="22860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7391400" y="1752600"/>
                <a:ext cx="0" cy="22860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22"/>
            <p:cNvSpPr txBox="1"/>
            <p:nvPr/>
          </p:nvSpPr>
          <p:spPr>
            <a:xfrm>
              <a:off x="1356555" y="1981200"/>
              <a:ext cx="94448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Little</a:t>
              </a:r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57142" y="1981200"/>
              <a:ext cx="16288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Moderate</a:t>
              </a:r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849424" y="1981200"/>
              <a:ext cx="9973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Great</a:t>
              </a:r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730263" y="2094291"/>
            <a:ext cx="15279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Expertise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08298" y="3906560"/>
            <a:ext cx="2883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Conflict of Interest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Design Work and COI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371600"/>
            <a:ext cx="7772400" cy="5410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Does designing an adaptive clinical trial create a conflict of interest for serving on the DSMB?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Distinction between interest in the success of the product and the successful conduct of the trial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Key goal of a good adaptive design is that it fails efficiently</a:t>
            </a:r>
          </a:p>
        </p:txBody>
      </p:sp>
      <p:sp>
        <p:nvSpPr>
          <p:cNvPr id="45060" name="Line 4"/>
          <p:cNvSpPr>
            <a:spLocks noChangeShapeType="1"/>
          </p:cNvSpPr>
          <p:nvPr/>
        </p:nvSpPr>
        <p:spPr bwMode="auto">
          <a:xfrm>
            <a:off x="762000" y="12192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FECD21C8-93C1-EC40-A879-72A0D5B9B69D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13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9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DSMB Chair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143000"/>
            <a:ext cx="7772400" cy="5410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An effective chair must: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Have a working understanding of clinical, statistical, logistical, and regulatory considerations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Be able to facilitate deliberations incorporating all relevant expertise and perspectives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Be aware of regulatory considerations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Have the ability to “flex” substantial time to devote to DSMB activities</a:t>
            </a:r>
          </a:p>
        </p:txBody>
      </p:sp>
      <p:sp>
        <p:nvSpPr>
          <p:cNvPr id="45060" name="Line 4"/>
          <p:cNvSpPr>
            <a:spLocks noChangeShapeType="1"/>
          </p:cNvSpPr>
          <p:nvPr/>
        </p:nvSpPr>
        <p:spPr bwMode="auto">
          <a:xfrm>
            <a:off x="762000" y="9906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FECD21C8-93C1-EC40-A879-72A0D5B9B69D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14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55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Marketing/KOL Trap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43000"/>
            <a:ext cx="8001000" cy="5410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Sometimes sponsors choose KOLs for DSMBs, as a first marketing step</a:t>
            </a:r>
          </a:p>
          <a:p>
            <a:pPr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Such choices can be problematic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Limited time for preparation and DSMB work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Pre-formed opinions regarding product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Authority that exceeds understanding of the trial design or the limits of sparse data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Lack of familiarity with considerations of trial integrity, preservation of designed operating characteristics, and regulatory issues</a:t>
            </a:r>
          </a:p>
        </p:txBody>
      </p:sp>
      <p:sp>
        <p:nvSpPr>
          <p:cNvPr id="45060" name="Line 4"/>
          <p:cNvSpPr>
            <a:spLocks noChangeShapeType="1"/>
          </p:cNvSpPr>
          <p:nvPr/>
        </p:nvSpPr>
        <p:spPr bwMode="auto">
          <a:xfrm>
            <a:off x="762000" y="9906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FECD21C8-93C1-EC40-A879-72A0D5B9B69D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15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9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DSMB Preparation and Education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371600"/>
            <a:ext cx="7772400" cy="4495800"/>
          </a:xfrm>
        </p:spPr>
        <p:txBody>
          <a:bodyPr/>
          <a:lstStyle/>
          <a:p>
            <a:pPr eaLnBrk="1" hangingPunct="1"/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There is little training of DSMB members in general, let alone for an adaptive trial</a:t>
            </a:r>
          </a:p>
          <a:p>
            <a:pPr eaLnBrk="1" hangingPunct="1"/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Greater time is required to understand an adaptive design</a:t>
            </a:r>
          </a:p>
          <a:p>
            <a:pPr eaLnBrk="1" hangingPunct="1"/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DSMB should learn about the design from the team that designed it, ideally before first patient is enrolled</a:t>
            </a:r>
          </a:p>
          <a:p>
            <a:pPr eaLnBrk="1" hangingPunct="1"/>
            <a:endParaRPr lang="en-US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060" name="Line 4"/>
          <p:cNvSpPr>
            <a:spLocks noChangeShapeType="1"/>
          </p:cNvSpPr>
          <p:nvPr/>
        </p:nvSpPr>
        <p:spPr bwMode="auto">
          <a:xfrm>
            <a:off x="762000" y="12192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FECD21C8-93C1-EC40-A879-72A0D5B9B69D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16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9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DSMB Preparation and Education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143000"/>
            <a:ext cx="7772400" cy="5410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An early, face-to-face DSMB meeting is essential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Prior to final protocol and DSMB charter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Detailed explanation of design, rationale, simulation results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Example simulated trials and associated adaptations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Efficacy and safety considerations not captured in adaptive design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Potential sources of drift in treatment effect or patient population (e.g., learning curve)</a:t>
            </a:r>
          </a:p>
          <a:p>
            <a:pPr eaLnBrk="1" hangingPunct="1"/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060" name="Line 4"/>
          <p:cNvSpPr>
            <a:spLocks noChangeShapeType="1"/>
          </p:cNvSpPr>
          <p:nvPr/>
        </p:nvSpPr>
        <p:spPr bwMode="auto">
          <a:xfrm>
            <a:off x="762000" y="9906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FECD21C8-93C1-EC40-A879-72A0D5B9B69D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17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89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smtClean="0">
                <a:latin typeface="Calibri" panose="020F0502020204030204" pitchFamily="34" charset="0"/>
                <a:cs typeface="Calibri" panose="020F0502020204030204" pitchFamily="34" charset="0"/>
              </a:rPr>
              <a:t>Conclusions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143000"/>
            <a:ext cx="7772400" cy="5410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membership of a DSMB overseeing an adaptive clinical trial should include a variety of clinical, adaptive design, and clinical trials expertise</a:t>
            </a:r>
          </a:p>
          <a:p>
            <a:pPr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DSMB members must understand the considerations surrounding following or not following adaptive design rules</a:t>
            </a:r>
          </a:p>
          <a:p>
            <a:pPr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Pre-trial education of the DSMB, and a detailed pre-trial meeting, is essential to protect trial validity</a:t>
            </a:r>
          </a:p>
        </p:txBody>
      </p:sp>
      <p:sp>
        <p:nvSpPr>
          <p:cNvPr id="45060" name="Line 4"/>
          <p:cNvSpPr>
            <a:spLocks noChangeShapeType="1"/>
          </p:cNvSpPr>
          <p:nvPr/>
        </p:nvSpPr>
        <p:spPr bwMode="auto">
          <a:xfrm>
            <a:off x="762000" y="9906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FECD21C8-93C1-EC40-A879-72A0D5B9B69D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18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31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FECD21C8-93C1-EC40-A879-72A0D5B9B69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0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Financial Disclosures</a:t>
            </a: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524000"/>
            <a:ext cx="7772400" cy="50292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Employee</a:t>
            </a:r>
          </a:p>
          <a:p>
            <a:pPr lvl="1" eaLnBrk="1" hangingPunct="1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County of Los Angeles, Department of Health Services, Harbor-UCLA Medical Center</a:t>
            </a:r>
          </a:p>
          <a:p>
            <a:pPr lvl="1" eaLnBrk="1" hangingPunct="1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David Geffen School of Medicine at UCLA</a:t>
            </a:r>
          </a:p>
          <a:p>
            <a:pPr lvl="1" eaLnBrk="1" hangingPunct="1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Los Angeles Biomedical Research Institute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Berry Consultants, LLC</a:t>
            </a:r>
          </a:p>
          <a:p>
            <a:pPr eaLnBrk="1" hangingPunct="1"/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Special Government Employee</a:t>
            </a:r>
          </a:p>
          <a:p>
            <a:pPr lvl="1" eaLnBrk="1" hangingPunct="1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Food and Drug Administration/CBER</a:t>
            </a:r>
            <a:endParaRPr lang="en-US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upport from</a:t>
            </a:r>
          </a:p>
          <a:p>
            <a:pPr lvl="1" eaLnBrk="1" hangingPunct="1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National Institutes of Health/NINDS</a:t>
            </a:r>
          </a:p>
          <a:p>
            <a:pPr lvl="1" eaLnBrk="1" hangingPunct="1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National Institutes of Health/NHLBI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/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Other consulting</a:t>
            </a:r>
          </a:p>
          <a:p>
            <a:pPr lvl="1" eaLnBrk="1" hangingPunct="1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Octapharma</a:t>
            </a:r>
          </a:p>
        </p:txBody>
      </p:sp>
      <p:sp>
        <p:nvSpPr>
          <p:cNvPr id="16387" name="Line 4"/>
          <p:cNvSpPr>
            <a:spLocks noChangeShapeType="1"/>
          </p:cNvSpPr>
          <p:nvPr/>
        </p:nvSpPr>
        <p:spPr bwMode="auto">
          <a:xfrm>
            <a:off x="762000" y="12954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FECD21C8-93C1-EC40-A879-72A0D5B9B69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62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214438"/>
          </a:xfrm>
        </p:spPr>
        <p:txBody>
          <a:bodyPr/>
          <a:lstStyle/>
          <a:p>
            <a:pPr eaLnBrk="1" hangingPunct="1"/>
            <a:r>
              <a:rPr lang="en-US" sz="4000" dirty="0" smtClean="0">
                <a:latin typeface="Calibri" panose="020F0502020204030204" pitchFamily="34" charset="0"/>
              </a:rPr>
              <a:t>Motivation for Adaptive Trials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5181600"/>
          </a:xfrm>
        </p:spPr>
        <p:txBody>
          <a:bodyPr/>
          <a:lstStyle/>
          <a:p>
            <a:r>
              <a:rPr lang="en-US" sz="2800" dirty="0" smtClean="0">
                <a:latin typeface="Calibri" panose="020F0502020204030204" pitchFamily="34" charset="0"/>
              </a:rPr>
              <a:t>When designing a clinical trial there is substantial </a:t>
            </a:r>
            <a:r>
              <a:rPr lang="en-US" sz="2800" dirty="0">
                <a:latin typeface="Calibri" panose="020F0502020204030204" pitchFamily="34" charset="0"/>
              </a:rPr>
              <a:t>uncertainty </a:t>
            </a:r>
            <a:r>
              <a:rPr lang="en-US" sz="2800" dirty="0" smtClean="0">
                <a:latin typeface="Calibri" panose="020F0502020204030204" pitchFamily="34" charset="0"/>
              </a:rPr>
              <a:t>(e.g., how best to treat subjects, what is the best measure of benefit, event rates, </a:t>
            </a:r>
            <a:r>
              <a:rPr lang="en-US" sz="2800" dirty="0">
                <a:latin typeface="Calibri" panose="020F0502020204030204" pitchFamily="34" charset="0"/>
              </a:rPr>
              <a:t>optimal </a:t>
            </a:r>
            <a:r>
              <a:rPr lang="en-US" sz="2800" dirty="0" smtClean="0">
                <a:latin typeface="Calibri" panose="020F0502020204030204" pitchFamily="34" charset="0"/>
              </a:rPr>
              <a:t>dose, best duration, target population)</a:t>
            </a:r>
          </a:p>
          <a:p>
            <a:r>
              <a:rPr lang="en-US" sz="2800" dirty="0" smtClean="0">
                <a:latin typeface="Calibri" panose="020F0502020204030204" pitchFamily="34" charset="0"/>
              </a:rPr>
              <a:t>This </a:t>
            </a:r>
            <a:r>
              <a:rPr lang="en-US" sz="2800" dirty="0">
                <a:latin typeface="Calibri" panose="020F0502020204030204" pitchFamily="34" charset="0"/>
              </a:rPr>
              <a:t>creates uncertainty in the optimal </a:t>
            </a:r>
            <a:r>
              <a:rPr lang="en-US" sz="2800" dirty="0" smtClean="0">
                <a:latin typeface="Calibri" panose="020F0502020204030204" pitchFamily="34" charset="0"/>
              </a:rPr>
              <a:t>trial design</a:t>
            </a:r>
          </a:p>
          <a:p>
            <a:r>
              <a:rPr lang="en-US" sz="2800" dirty="0" smtClean="0">
                <a:latin typeface="Calibri" panose="020F0502020204030204" pitchFamily="34" charset="0"/>
              </a:rPr>
              <a:t>Traditionally, </a:t>
            </a:r>
            <a:r>
              <a:rPr lang="en-US" sz="2800" dirty="0">
                <a:latin typeface="Calibri" panose="020F0502020204030204" pitchFamily="34" charset="0"/>
              </a:rPr>
              <a:t>all key trial parameters </a:t>
            </a:r>
            <a:r>
              <a:rPr lang="en-US" sz="2800" dirty="0" smtClean="0">
                <a:latin typeface="Calibri" panose="020F0502020204030204" pitchFamily="34" charset="0"/>
              </a:rPr>
              <a:t>are defined and </a:t>
            </a:r>
            <a:r>
              <a:rPr lang="en-US" sz="2800" dirty="0">
                <a:latin typeface="Calibri" panose="020F0502020204030204" pitchFamily="34" charset="0"/>
              </a:rPr>
              <a:t>held </a:t>
            </a:r>
            <a:r>
              <a:rPr lang="en-US" sz="2800" dirty="0" smtClean="0">
                <a:latin typeface="Calibri" panose="020F0502020204030204" pitchFamily="34" charset="0"/>
              </a:rPr>
              <a:t>constant during execution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</a:rPr>
              <a:t>Can lead to increased risk of negative or failed trials, even if a treatment is inherently effective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</a:rPr>
              <a:t>Can miss an opportunity to treat patients more effectively within the trial</a:t>
            </a:r>
          </a:p>
        </p:txBody>
      </p:sp>
      <p:sp>
        <p:nvSpPr>
          <p:cNvPr id="18435" name="Line 4"/>
          <p:cNvSpPr>
            <a:spLocks noChangeShapeType="1"/>
          </p:cNvSpPr>
          <p:nvPr/>
        </p:nvSpPr>
        <p:spPr bwMode="auto">
          <a:xfrm>
            <a:off x="685800" y="11430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FECD21C8-93C1-EC40-A879-72A0D5B9B69D}" type="slidenum">
              <a:rPr lang="en-US" smtClean="0">
                <a:latin typeface="Calibri" panose="020F0502020204030204" pitchFamily="34" charset="0"/>
              </a:rPr>
              <a:pPr/>
              <a:t>3</a:t>
            </a:fld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34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dirty="0" smtClean="0">
                <a:latin typeface="Calibri" panose="020F0502020204030204" pitchFamily="34" charset="0"/>
              </a:rPr>
              <a:t>Key Advantage of an Adaptive Trial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5105400"/>
          </a:xfrm>
        </p:spPr>
        <p:txBody>
          <a:bodyPr/>
          <a:lstStyle/>
          <a:p>
            <a:r>
              <a:rPr lang="en-US" sz="2800" dirty="0" smtClean="0">
                <a:latin typeface="Calibri" panose="020F0502020204030204" pitchFamily="34" charset="0"/>
              </a:rPr>
              <a:t>Once </a:t>
            </a:r>
            <a:r>
              <a:rPr lang="en-US" sz="2800" dirty="0">
                <a:latin typeface="Calibri" panose="020F0502020204030204" pitchFamily="34" charset="0"/>
              </a:rPr>
              <a:t>patients </a:t>
            </a:r>
            <a:r>
              <a:rPr lang="en-US" sz="2800" dirty="0" smtClean="0">
                <a:latin typeface="Calibri" panose="020F0502020204030204" pitchFamily="34" charset="0"/>
              </a:rPr>
              <a:t>are </a:t>
            </a:r>
            <a:r>
              <a:rPr lang="en-US" sz="2800" dirty="0">
                <a:latin typeface="Calibri" panose="020F0502020204030204" pitchFamily="34" charset="0"/>
              </a:rPr>
              <a:t>enrolled </a:t>
            </a:r>
            <a:r>
              <a:rPr lang="en-US" sz="2800" dirty="0" smtClean="0">
                <a:latin typeface="Calibri" panose="020F0502020204030204" pitchFamily="34" charset="0"/>
              </a:rPr>
              <a:t>and outcomes </a:t>
            </a:r>
            <a:r>
              <a:rPr lang="en-US" sz="2800" dirty="0">
                <a:latin typeface="Calibri" panose="020F0502020204030204" pitchFamily="34" charset="0"/>
              </a:rPr>
              <a:t>known, information accumulates that reduces </a:t>
            </a:r>
            <a:r>
              <a:rPr lang="en-US" sz="2800" dirty="0" smtClean="0">
                <a:latin typeface="Calibri" panose="020F0502020204030204" pitchFamily="34" charset="0"/>
              </a:rPr>
              <a:t>uncertainty</a:t>
            </a:r>
            <a:endParaRPr lang="en-US" sz="2800" dirty="0">
              <a:latin typeface="Calibri" panose="020F0502020204030204" pitchFamily="34" charset="0"/>
            </a:endParaRPr>
          </a:p>
          <a:p>
            <a:r>
              <a:rPr lang="en-US" sz="2800" dirty="0">
                <a:latin typeface="Calibri" panose="020F0502020204030204" pitchFamily="34" charset="0"/>
              </a:rPr>
              <a:t>Adaptive clinical trials </a:t>
            </a:r>
            <a:r>
              <a:rPr lang="en-US" sz="2800" dirty="0" smtClean="0">
                <a:latin typeface="Calibri" panose="020F0502020204030204" pitchFamily="34" charset="0"/>
              </a:rPr>
              <a:t>are </a:t>
            </a:r>
            <a:r>
              <a:rPr lang="en-US" sz="2800" dirty="0">
                <a:latin typeface="Calibri" panose="020F0502020204030204" pitchFamily="34" charset="0"/>
              </a:rPr>
              <a:t>designed to take advantage of this accumulating information, by allowing modification to key trial parameters in response to accumulating information and according to </a:t>
            </a:r>
            <a:r>
              <a:rPr lang="en-US" sz="2800" u="sng" dirty="0" smtClean="0">
                <a:latin typeface="Calibri" panose="020F0502020204030204" pitchFamily="34" charset="0"/>
              </a:rPr>
              <a:t>prespecified</a:t>
            </a:r>
            <a:r>
              <a:rPr lang="en-US" sz="2800" dirty="0" smtClean="0">
                <a:latin typeface="Calibri" panose="020F0502020204030204" pitchFamily="34" charset="0"/>
              </a:rPr>
              <a:t> rules</a:t>
            </a:r>
          </a:p>
          <a:p>
            <a:r>
              <a:rPr lang="en-US" sz="2800" dirty="0" smtClean="0">
                <a:latin typeface="Calibri" panose="020F0502020204030204" pitchFamily="34" charset="0"/>
              </a:rPr>
              <a:t>This can, in some circumstances, increase the probability of getting the right answer at the end of the trial or treating patients more effectively within the trial</a:t>
            </a:r>
          </a:p>
        </p:txBody>
      </p:sp>
      <p:sp>
        <p:nvSpPr>
          <p:cNvPr id="18435" name="Line 4"/>
          <p:cNvSpPr>
            <a:spLocks noChangeShapeType="1"/>
          </p:cNvSpPr>
          <p:nvPr/>
        </p:nvSpPr>
        <p:spPr bwMode="auto">
          <a:xfrm>
            <a:off x="685800" y="12954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FECD21C8-93C1-EC40-A879-72A0D5B9B69D}" type="slidenum">
              <a:rPr lang="en-US" smtClean="0">
                <a:latin typeface="Calibri" panose="020F0502020204030204" pitchFamily="34" charset="0"/>
              </a:rPr>
              <a:pPr/>
              <a:t>4</a:t>
            </a:fld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11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>
                <a:latin typeface="Calibri" panose="020F0502020204030204" pitchFamily="34" charset="0"/>
              </a:rPr>
              <a:t>The Adaptive Process</a:t>
            </a:r>
          </a:p>
        </p:txBody>
      </p:sp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2740025" y="2514600"/>
            <a:ext cx="3000375" cy="727075"/>
          </a:xfrm>
          <a:prstGeom prst="rect">
            <a:avLst/>
          </a:prstGeom>
          <a:solidFill>
            <a:srgbClr val="FFFF00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Calibri" panose="020F0502020204030204" pitchFamily="34" charset="0"/>
              </a:rPr>
              <a:t>Analyze</a:t>
            </a:r>
          </a:p>
          <a:p>
            <a:pPr algn="ctr"/>
            <a:r>
              <a:rPr lang="en-US" sz="2000" b="1">
                <a:latin typeface="Calibri" panose="020F0502020204030204" pitchFamily="34" charset="0"/>
              </a:rPr>
              <a:t>Available Data</a:t>
            </a:r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972282" y="3714888"/>
            <a:ext cx="1706686" cy="707886"/>
          </a:xfrm>
          <a:prstGeom prst="rect">
            <a:avLst/>
          </a:prstGeom>
          <a:solidFill>
            <a:srgbClr val="FFFF00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latin typeface="Calibri" panose="020F0502020204030204" pitchFamily="34" charset="0"/>
              </a:rPr>
              <a:t>Continue Data</a:t>
            </a:r>
          </a:p>
          <a:p>
            <a:pPr algn="ctr"/>
            <a:r>
              <a:rPr lang="en-US" sz="2000" b="1" dirty="0">
                <a:latin typeface="Calibri" panose="020F0502020204030204" pitchFamily="34" charset="0"/>
              </a:rPr>
              <a:t>Collection</a:t>
            </a:r>
          </a:p>
        </p:txBody>
      </p:sp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696542" y="1270000"/>
            <a:ext cx="3661515" cy="707886"/>
          </a:xfrm>
          <a:prstGeom prst="rect">
            <a:avLst/>
          </a:prstGeom>
          <a:solidFill>
            <a:srgbClr val="FFFF00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Calibri" panose="020F0502020204030204" pitchFamily="34" charset="0"/>
              </a:rPr>
              <a:t>Begin Data Collection with Initial</a:t>
            </a:r>
          </a:p>
          <a:p>
            <a:pPr algn="ctr"/>
            <a:r>
              <a:rPr lang="en-US" sz="2000" b="1">
                <a:latin typeface="Calibri" panose="020F0502020204030204" pitchFamily="34" charset="0"/>
              </a:rPr>
              <a:t>Allocation and Sampling Rules</a:t>
            </a:r>
          </a:p>
        </p:txBody>
      </p:sp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6064333" y="3708400"/>
            <a:ext cx="1276183" cy="707886"/>
          </a:xfrm>
          <a:prstGeom prst="rect">
            <a:avLst/>
          </a:prstGeom>
          <a:solidFill>
            <a:srgbClr val="FFFF00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Calibri" panose="020F0502020204030204" pitchFamily="34" charset="0"/>
              </a:rPr>
              <a:t>Stopping</a:t>
            </a:r>
          </a:p>
          <a:p>
            <a:pPr algn="ctr"/>
            <a:r>
              <a:rPr lang="en-US" sz="2000" b="1">
                <a:latin typeface="Calibri" panose="020F0502020204030204" pitchFamily="34" charset="0"/>
              </a:rPr>
              <a:t>Rule Met?</a:t>
            </a:r>
          </a:p>
        </p:txBody>
      </p:sp>
      <p:sp>
        <p:nvSpPr>
          <p:cNvPr id="21510" name="Text Box 7"/>
          <p:cNvSpPr txBox="1">
            <a:spLocks noChangeArrowheads="1"/>
          </p:cNvSpPr>
          <p:nvPr/>
        </p:nvSpPr>
        <p:spPr bwMode="auto">
          <a:xfrm>
            <a:off x="7258050" y="5619353"/>
            <a:ext cx="1182118" cy="400110"/>
          </a:xfrm>
          <a:prstGeom prst="rect">
            <a:avLst/>
          </a:prstGeom>
          <a:solidFill>
            <a:srgbClr val="FFFF00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latin typeface="Calibri" panose="020F0502020204030204" pitchFamily="34" charset="0"/>
              </a:rPr>
              <a:t>Stop </a:t>
            </a:r>
            <a:r>
              <a:rPr lang="en-US" sz="2000" b="1" dirty="0" smtClean="0">
                <a:latin typeface="Calibri" panose="020F0502020204030204" pitchFamily="34" charset="0"/>
              </a:rPr>
              <a:t>Trial</a:t>
            </a:r>
            <a:endParaRPr lang="en-US" sz="2000" b="1" dirty="0">
              <a:latin typeface="Calibri" panose="020F0502020204030204" pitchFamily="34" charset="0"/>
            </a:endParaRPr>
          </a:p>
        </p:txBody>
      </p:sp>
      <p:sp>
        <p:nvSpPr>
          <p:cNvPr id="21511" name="Text Box 8"/>
          <p:cNvSpPr txBox="1">
            <a:spLocks noChangeArrowheads="1"/>
          </p:cNvSpPr>
          <p:nvPr/>
        </p:nvSpPr>
        <p:spPr bwMode="auto">
          <a:xfrm>
            <a:off x="2889374" y="4851400"/>
            <a:ext cx="2679451" cy="1015663"/>
          </a:xfrm>
          <a:prstGeom prst="rect">
            <a:avLst/>
          </a:prstGeom>
          <a:solidFill>
            <a:srgbClr val="FFFF00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Calibri" panose="020F0502020204030204" pitchFamily="34" charset="0"/>
              </a:rPr>
              <a:t>Revise Allocation</a:t>
            </a:r>
          </a:p>
          <a:p>
            <a:pPr algn="ctr"/>
            <a:r>
              <a:rPr lang="en-US" sz="2000" b="1">
                <a:latin typeface="Calibri" panose="020F0502020204030204" pitchFamily="34" charset="0"/>
              </a:rPr>
              <a:t>and Sampling Rules</a:t>
            </a:r>
          </a:p>
          <a:p>
            <a:pPr algn="ctr"/>
            <a:r>
              <a:rPr lang="en-US" sz="2000" b="1">
                <a:latin typeface="Calibri" panose="020F0502020204030204" pitchFamily="34" charset="0"/>
              </a:rPr>
              <a:t>per Adaptive Algorithm</a:t>
            </a:r>
          </a:p>
        </p:txBody>
      </p:sp>
      <p:sp>
        <p:nvSpPr>
          <p:cNvPr id="21512" name="Line 9"/>
          <p:cNvSpPr>
            <a:spLocks noChangeShapeType="1"/>
          </p:cNvSpPr>
          <p:nvPr/>
        </p:nvSpPr>
        <p:spPr bwMode="auto">
          <a:xfrm>
            <a:off x="457200" y="990600"/>
            <a:ext cx="822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1513" name="Freeform 10"/>
          <p:cNvSpPr>
            <a:spLocks/>
          </p:cNvSpPr>
          <p:nvPr/>
        </p:nvSpPr>
        <p:spPr bwMode="auto">
          <a:xfrm>
            <a:off x="1368425" y="1981200"/>
            <a:ext cx="1295400" cy="838200"/>
          </a:xfrm>
          <a:custGeom>
            <a:avLst/>
            <a:gdLst>
              <a:gd name="T0" fmla="*/ 0 w 816"/>
              <a:gd name="T1" fmla="*/ 0 h 528"/>
              <a:gd name="T2" fmla="*/ 604837517 w 816"/>
              <a:gd name="T3" fmla="*/ 1088707393 h 528"/>
              <a:gd name="T4" fmla="*/ 2056447678 w 816"/>
              <a:gd name="T5" fmla="*/ 1330642282 h 528"/>
              <a:gd name="T6" fmla="*/ 0 60000 65536"/>
              <a:gd name="T7" fmla="*/ 0 60000 65536"/>
              <a:gd name="T8" fmla="*/ 0 60000 65536"/>
              <a:gd name="T9" fmla="*/ 0 w 816"/>
              <a:gd name="T10" fmla="*/ 0 h 528"/>
              <a:gd name="T11" fmla="*/ 816 w 816"/>
              <a:gd name="T12" fmla="*/ 528 h 5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6" h="528">
                <a:moveTo>
                  <a:pt x="0" y="0"/>
                </a:moveTo>
                <a:cubicBezTo>
                  <a:pt x="52" y="172"/>
                  <a:pt x="104" y="344"/>
                  <a:pt x="240" y="432"/>
                </a:cubicBezTo>
                <a:cubicBezTo>
                  <a:pt x="376" y="520"/>
                  <a:pt x="596" y="524"/>
                  <a:pt x="816" y="528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 type="none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1514" name="Freeform 11"/>
          <p:cNvSpPr>
            <a:spLocks/>
          </p:cNvSpPr>
          <p:nvPr/>
        </p:nvSpPr>
        <p:spPr bwMode="auto">
          <a:xfrm>
            <a:off x="1825625" y="2819400"/>
            <a:ext cx="914400" cy="914400"/>
          </a:xfrm>
          <a:custGeom>
            <a:avLst/>
            <a:gdLst>
              <a:gd name="T0" fmla="*/ 0 w 576"/>
              <a:gd name="T1" fmla="*/ 1451609782 h 576"/>
              <a:gd name="T2" fmla="*/ 241934997 w 576"/>
              <a:gd name="T3" fmla="*/ 241934997 h 576"/>
              <a:gd name="T4" fmla="*/ 1451609782 w 576"/>
              <a:gd name="T5" fmla="*/ 0 h 576"/>
              <a:gd name="T6" fmla="*/ 0 60000 65536"/>
              <a:gd name="T7" fmla="*/ 0 60000 65536"/>
              <a:gd name="T8" fmla="*/ 0 60000 65536"/>
              <a:gd name="T9" fmla="*/ 0 w 576"/>
              <a:gd name="T10" fmla="*/ 0 h 576"/>
              <a:gd name="T11" fmla="*/ 576 w 576"/>
              <a:gd name="T12" fmla="*/ 576 h 5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6" h="576">
                <a:moveTo>
                  <a:pt x="0" y="576"/>
                </a:moveTo>
                <a:cubicBezTo>
                  <a:pt x="0" y="384"/>
                  <a:pt x="0" y="192"/>
                  <a:pt x="96" y="96"/>
                </a:cubicBezTo>
                <a:cubicBezTo>
                  <a:pt x="192" y="0"/>
                  <a:pt x="384" y="0"/>
                  <a:pt x="576" y="0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1515" name="Freeform 12"/>
          <p:cNvSpPr>
            <a:spLocks/>
          </p:cNvSpPr>
          <p:nvPr/>
        </p:nvSpPr>
        <p:spPr bwMode="auto">
          <a:xfrm rot="10800000">
            <a:off x="5568825" y="4419599"/>
            <a:ext cx="1085975" cy="939631"/>
          </a:xfrm>
          <a:custGeom>
            <a:avLst/>
            <a:gdLst>
              <a:gd name="T0" fmla="*/ 0 w 576"/>
              <a:gd name="T1" fmla="*/ 1451609782 h 576"/>
              <a:gd name="T2" fmla="*/ 241934997 w 576"/>
              <a:gd name="T3" fmla="*/ 241934997 h 576"/>
              <a:gd name="T4" fmla="*/ 1451609782 w 576"/>
              <a:gd name="T5" fmla="*/ 0 h 576"/>
              <a:gd name="T6" fmla="*/ 0 60000 65536"/>
              <a:gd name="T7" fmla="*/ 0 60000 65536"/>
              <a:gd name="T8" fmla="*/ 0 60000 65536"/>
              <a:gd name="T9" fmla="*/ 0 w 576"/>
              <a:gd name="T10" fmla="*/ 0 h 576"/>
              <a:gd name="T11" fmla="*/ 576 w 576"/>
              <a:gd name="T12" fmla="*/ 576 h 5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6" h="576">
                <a:moveTo>
                  <a:pt x="0" y="576"/>
                </a:moveTo>
                <a:cubicBezTo>
                  <a:pt x="0" y="384"/>
                  <a:pt x="0" y="192"/>
                  <a:pt x="96" y="96"/>
                </a:cubicBezTo>
                <a:cubicBezTo>
                  <a:pt x="192" y="0"/>
                  <a:pt x="384" y="0"/>
                  <a:pt x="576" y="0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1516" name="Freeform 13"/>
          <p:cNvSpPr>
            <a:spLocks/>
          </p:cNvSpPr>
          <p:nvPr/>
        </p:nvSpPr>
        <p:spPr bwMode="auto">
          <a:xfrm rot="5400000">
            <a:off x="5740400" y="2819400"/>
            <a:ext cx="914400" cy="914400"/>
          </a:xfrm>
          <a:custGeom>
            <a:avLst/>
            <a:gdLst>
              <a:gd name="T0" fmla="*/ 0 w 576"/>
              <a:gd name="T1" fmla="*/ 1451609782 h 576"/>
              <a:gd name="T2" fmla="*/ 241934997 w 576"/>
              <a:gd name="T3" fmla="*/ 241934997 h 576"/>
              <a:gd name="T4" fmla="*/ 1451609782 w 576"/>
              <a:gd name="T5" fmla="*/ 0 h 576"/>
              <a:gd name="T6" fmla="*/ 0 60000 65536"/>
              <a:gd name="T7" fmla="*/ 0 60000 65536"/>
              <a:gd name="T8" fmla="*/ 0 60000 65536"/>
              <a:gd name="T9" fmla="*/ 0 w 576"/>
              <a:gd name="T10" fmla="*/ 0 h 576"/>
              <a:gd name="T11" fmla="*/ 576 w 576"/>
              <a:gd name="T12" fmla="*/ 576 h 5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6" h="576">
                <a:moveTo>
                  <a:pt x="0" y="576"/>
                </a:moveTo>
                <a:cubicBezTo>
                  <a:pt x="0" y="384"/>
                  <a:pt x="0" y="192"/>
                  <a:pt x="96" y="96"/>
                </a:cubicBezTo>
                <a:cubicBezTo>
                  <a:pt x="192" y="0"/>
                  <a:pt x="384" y="0"/>
                  <a:pt x="576" y="0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1517" name="Freeform 14"/>
          <p:cNvSpPr>
            <a:spLocks/>
          </p:cNvSpPr>
          <p:nvPr/>
        </p:nvSpPr>
        <p:spPr bwMode="auto">
          <a:xfrm rot="-5400000">
            <a:off x="1887683" y="4357540"/>
            <a:ext cx="939631" cy="1063749"/>
          </a:xfrm>
          <a:custGeom>
            <a:avLst/>
            <a:gdLst>
              <a:gd name="T0" fmla="*/ 0 w 576"/>
              <a:gd name="T1" fmla="*/ 1451609782 h 576"/>
              <a:gd name="T2" fmla="*/ 241934997 w 576"/>
              <a:gd name="T3" fmla="*/ 241934997 h 576"/>
              <a:gd name="T4" fmla="*/ 1451609782 w 576"/>
              <a:gd name="T5" fmla="*/ 0 h 576"/>
              <a:gd name="T6" fmla="*/ 0 60000 65536"/>
              <a:gd name="T7" fmla="*/ 0 60000 65536"/>
              <a:gd name="T8" fmla="*/ 0 60000 65536"/>
              <a:gd name="T9" fmla="*/ 0 w 576"/>
              <a:gd name="T10" fmla="*/ 0 h 576"/>
              <a:gd name="T11" fmla="*/ 576 w 576"/>
              <a:gd name="T12" fmla="*/ 576 h 5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6" h="576">
                <a:moveTo>
                  <a:pt x="0" y="576"/>
                </a:moveTo>
                <a:cubicBezTo>
                  <a:pt x="0" y="384"/>
                  <a:pt x="0" y="192"/>
                  <a:pt x="96" y="96"/>
                </a:cubicBezTo>
                <a:cubicBezTo>
                  <a:pt x="192" y="0"/>
                  <a:pt x="384" y="0"/>
                  <a:pt x="576" y="0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1518" name="Freeform 15"/>
          <p:cNvSpPr>
            <a:spLocks/>
          </p:cNvSpPr>
          <p:nvPr/>
        </p:nvSpPr>
        <p:spPr bwMode="auto">
          <a:xfrm rot="302953">
            <a:off x="6643591" y="4446882"/>
            <a:ext cx="695304" cy="1344537"/>
          </a:xfrm>
          <a:custGeom>
            <a:avLst/>
            <a:gdLst>
              <a:gd name="T0" fmla="*/ 0 w 816"/>
              <a:gd name="T1" fmla="*/ 0 h 528"/>
              <a:gd name="T2" fmla="*/ 102550082 w 816"/>
              <a:gd name="T3" fmla="*/ 1864656385 h 528"/>
              <a:gd name="T4" fmla="*/ 348671089 w 816"/>
              <a:gd name="T5" fmla="*/ 2147483647 h 528"/>
              <a:gd name="T6" fmla="*/ 0 60000 65536"/>
              <a:gd name="T7" fmla="*/ 0 60000 65536"/>
              <a:gd name="T8" fmla="*/ 0 60000 65536"/>
              <a:gd name="T9" fmla="*/ 0 w 816"/>
              <a:gd name="T10" fmla="*/ 0 h 528"/>
              <a:gd name="T11" fmla="*/ 816 w 816"/>
              <a:gd name="T12" fmla="*/ 528 h 5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6" h="528">
                <a:moveTo>
                  <a:pt x="0" y="0"/>
                </a:moveTo>
                <a:cubicBezTo>
                  <a:pt x="52" y="172"/>
                  <a:pt x="104" y="344"/>
                  <a:pt x="240" y="432"/>
                </a:cubicBezTo>
                <a:cubicBezTo>
                  <a:pt x="376" y="520"/>
                  <a:pt x="596" y="524"/>
                  <a:pt x="816" y="528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</a:endParaRPr>
          </a:p>
        </p:txBody>
      </p:sp>
      <p:grpSp>
        <p:nvGrpSpPr>
          <p:cNvPr id="2" name="Group 24"/>
          <p:cNvGrpSpPr>
            <a:grpSpLocks noChangeAspect="1"/>
          </p:cNvGrpSpPr>
          <p:nvPr/>
        </p:nvGrpSpPr>
        <p:grpSpPr bwMode="auto">
          <a:xfrm>
            <a:off x="3895460" y="3581400"/>
            <a:ext cx="858838" cy="858838"/>
            <a:chOff x="2688" y="2256"/>
            <a:chExt cx="432" cy="432"/>
          </a:xfrm>
        </p:grpSpPr>
        <p:sp>
          <p:nvSpPr>
            <p:cNvPr id="21521" name="Oval 16"/>
            <p:cNvSpPr>
              <a:spLocks noChangeAspect="1" noChangeArrowheads="1"/>
            </p:cNvSpPr>
            <p:nvPr/>
          </p:nvSpPr>
          <p:spPr bwMode="auto">
            <a:xfrm>
              <a:off x="2688" y="2256"/>
              <a:ext cx="432" cy="432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latin typeface="Calibri" panose="020F0502020204030204" pitchFamily="34" charset="0"/>
              </a:endParaRPr>
            </a:p>
          </p:txBody>
        </p:sp>
        <p:sp>
          <p:nvSpPr>
            <p:cNvPr id="21522" name="Line 18"/>
            <p:cNvSpPr>
              <a:spLocks noChangeAspect="1" noChangeShapeType="1"/>
            </p:cNvSpPr>
            <p:nvPr/>
          </p:nvSpPr>
          <p:spPr bwMode="auto">
            <a:xfrm flipH="1">
              <a:off x="2832" y="2688"/>
              <a:ext cx="96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21523" name="Line 21"/>
            <p:cNvSpPr>
              <a:spLocks noChangeAspect="1" noChangeShapeType="1"/>
            </p:cNvSpPr>
            <p:nvPr/>
          </p:nvSpPr>
          <p:spPr bwMode="auto">
            <a:xfrm rot="5400000" flipH="1">
              <a:off x="2640" y="2448"/>
              <a:ext cx="96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21524" name="Line 22"/>
            <p:cNvSpPr>
              <a:spLocks noChangeAspect="1" noChangeShapeType="1"/>
            </p:cNvSpPr>
            <p:nvPr/>
          </p:nvSpPr>
          <p:spPr bwMode="auto">
            <a:xfrm rot="10800000" flipH="1">
              <a:off x="2880" y="2256"/>
              <a:ext cx="96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21525" name="Line 23"/>
            <p:cNvSpPr>
              <a:spLocks noChangeAspect="1" noChangeShapeType="1"/>
            </p:cNvSpPr>
            <p:nvPr/>
          </p:nvSpPr>
          <p:spPr bwMode="auto">
            <a:xfrm rot="16200000" flipH="1">
              <a:off x="3072" y="2496"/>
              <a:ext cx="96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</p:grpSp>
      <p:sp>
        <p:nvSpPr>
          <p:cNvPr id="21520" name="TextBox 21"/>
          <p:cNvSpPr txBox="1">
            <a:spLocks noChangeArrowheads="1"/>
          </p:cNvSpPr>
          <p:nvPr/>
        </p:nvSpPr>
        <p:spPr bwMode="auto">
          <a:xfrm>
            <a:off x="6148662" y="4495800"/>
            <a:ext cx="11665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Calibri" panose="020F0502020204030204" pitchFamily="34" charset="0"/>
              </a:rPr>
              <a:t>No     </a:t>
            </a:r>
            <a:r>
              <a:rPr lang="en-US" sz="2000" dirty="0" smtClean="0">
                <a:latin typeface="Calibri" panose="020F0502020204030204" pitchFamily="34" charset="0"/>
              </a:rPr>
              <a:t> Yes</a:t>
            </a:r>
            <a:endParaRPr lang="en-US" sz="2000" dirty="0">
              <a:latin typeface="Calibri" panose="020F0502020204030204" pitchFamily="34" charset="0"/>
            </a:endParaRPr>
          </a:p>
        </p:txBody>
      </p:sp>
      <p:sp>
        <p:nvSpPr>
          <p:cNvPr id="2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FECD21C8-93C1-EC40-A879-72A0D5B9B69D}" type="slidenum">
              <a:rPr lang="en-US" smtClean="0">
                <a:latin typeface="Calibri" panose="020F0502020204030204" pitchFamily="34" charset="0"/>
              </a:rPr>
              <a:pPr/>
              <a:t>5</a:t>
            </a:fld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557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he Adaptive Design Process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eaLnBrk="1" hangingPunct="1"/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Iterative process with extensive use of simulation to inform modifications to design</a:t>
            </a:r>
          </a:p>
          <a:p>
            <a:pPr eaLnBrk="1" hangingPunct="1"/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Naturally clarifies trial goals and priorities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/>
            <a:r>
              <a:rPr lang="en-US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E.g., proof of concept vs. identification of dose to carry forward vs. confirmation of benefit</a:t>
            </a:r>
          </a:p>
          <a:p>
            <a:pPr lvl="1" eaLnBrk="1" hangingPunct="1"/>
            <a:r>
              <a:rPr lang="en-US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 statistically significant p value is not a goal</a:t>
            </a:r>
          </a:p>
          <a:p>
            <a:pPr eaLnBrk="1" hangingPunct="1"/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Leverages frequent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“looks” at the data and data-driven modification of the trial</a:t>
            </a:r>
          </a:p>
          <a:p>
            <a:pPr eaLnBrk="1" hangingPunct="1"/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Adaptive “by 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design” rather than “by committee”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435" name="Line 4"/>
          <p:cNvSpPr>
            <a:spLocks noChangeShapeType="1"/>
          </p:cNvSpPr>
          <p:nvPr/>
        </p:nvSpPr>
        <p:spPr bwMode="auto">
          <a:xfrm>
            <a:off x="685800" y="13716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FECD21C8-93C1-EC40-A879-72A0D5B9B69D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6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 rot="20315388" flipH="1">
            <a:off x="1798110" y="3115792"/>
            <a:ext cx="4983484" cy="95410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 Design Work is Completed before Trial is Initiated</a:t>
            </a:r>
            <a:endParaRPr lang="en-US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81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Purposes of a DSMB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715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Primary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To protect subjects from avoidable risk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To ensure trial integrity and validity</a:t>
            </a:r>
          </a:p>
          <a:p>
            <a:pPr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Secondary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To provide an assurance that the trial is conducted in an unbiased manner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To enhance credibility and impact of trial results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Tertiary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To operationalize sponsor’s goals and values regarding continued product evaluation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060" name="Line 4"/>
          <p:cNvSpPr>
            <a:spLocks noChangeShapeType="1"/>
          </p:cNvSpPr>
          <p:nvPr/>
        </p:nvSpPr>
        <p:spPr bwMode="auto">
          <a:xfrm>
            <a:off x="762000" y="9906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FECD21C8-93C1-EC40-A879-72A0D5B9B69D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7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9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>
                <a:latin typeface="Calibri" panose="020F0502020204030204" pitchFamily="34" charset="0"/>
                <a:cs typeface="Calibri" panose="020F0502020204030204" pitchFamily="34" charset="0"/>
              </a:rPr>
              <a:t>Components of an Adaptive Trial</a:t>
            </a: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1600200" y="1727200"/>
            <a:ext cx="1539875" cy="46166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alibri" panose="020F0502020204030204" pitchFamily="34" charset="0"/>
                <a:cs typeface="Calibri" panose="020F0502020204030204" pitchFamily="34" charset="0"/>
              </a:rPr>
              <a:t>Sponsor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795709" y="1371600"/>
            <a:ext cx="1576394" cy="83099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>
                <a:latin typeface="Calibri" panose="020F0502020204030204" pitchFamily="34" charset="0"/>
                <a:cs typeface="Calibri" panose="020F0502020204030204" pitchFamily="34" charset="0"/>
              </a:rPr>
              <a:t>Steering</a:t>
            </a:r>
          </a:p>
          <a:p>
            <a:pPr algn="ctr"/>
            <a:r>
              <a:rPr lang="en-US" sz="2400">
                <a:latin typeface="Calibri" panose="020F0502020204030204" pitchFamily="34" charset="0"/>
                <a:cs typeface="Calibri" panose="020F0502020204030204" pitchFamily="34" charset="0"/>
              </a:rPr>
              <a:t>Committee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6091768" y="1371600"/>
            <a:ext cx="1794402" cy="83099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Independent</a:t>
            </a:r>
          </a:p>
          <a:p>
            <a:pPr algn="ctr"/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DSMB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928" name="Text Box 7"/>
          <p:cNvSpPr txBox="1">
            <a:spLocks noChangeArrowheads="1"/>
          </p:cNvSpPr>
          <p:nvPr/>
        </p:nvSpPr>
        <p:spPr bwMode="auto">
          <a:xfrm>
            <a:off x="4319588" y="2895602"/>
            <a:ext cx="1439675" cy="83026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>
                <a:latin typeface="Calibri" panose="020F0502020204030204" pitchFamily="34" charset="0"/>
                <a:cs typeface="Calibri" panose="020F0502020204030204" pitchFamily="34" charset="0"/>
              </a:rPr>
              <a:t>Adaptive</a:t>
            </a:r>
          </a:p>
          <a:p>
            <a:pPr algn="ctr"/>
            <a:r>
              <a:rPr lang="en-US" sz="2400">
                <a:latin typeface="Calibri" panose="020F0502020204030204" pitchFamily="34" charset="0"/>
                <a:cs typeface="Calibri" panose="020F0502020204030204" pitchFamily="34" charset="0"/>
              </a:rPr>
              <a:t>Algorithm</a:t>
            </a:r>
          </a:p>
        </p:txBody>
      </p:sp>
      <p:sp>
        <p:nvSpPr>
          <p:cNvPr id="37929" name="Text Box 8"/>
          <p:cNvSpPr txBox="1">
            <a:spLocks noChangeArrowheads="1"/>
          </p:cNvSpPr>
          <p:nvPr/>
        </p:nvSpPr>
        <p:spPr bwMode="auto">
          <a:xfrm>
            <a:off x="5759263" y="2895602"/>
            <a:ext cx="1290825" cy="83026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Data</a:t>
            </a:r>
          </a:p>
          <a:p>
            <a:pPr algn="ctr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Analysis</a:t>
            </a:r>
          </a:p>
        </p:txBody>
      </p:sp>
      <p:sp>
        <p:nvSpPr>
          <p:cNvPr id="37895" name="Text Box 9"/>
          <p:cNvSpPr txBox="1">
            <a:spLocks noChangeArrowheads="1"/>
          </p:cNvSpPr>
          <p:nvPr/>
        </p:nvSpPr>
        <p:spPr bwMode="auto">
          <a:xfrm>
            <a:off x="2194383" y="4419600"/>
            <a:ext cx="1021433" cy="83099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>
                <a:latin typeface="Calibri" panose="020F0502020204030204" pitchFamily="34" charset="0"/>
                <a:cs typeface="Calibri" panose="020F0502020204030204" pitchFamily="34" charset="0"/>
              </a:rPr>
              <a:t>Drug</a:t>
            </a:r>
          </a:p>
          <a:p>
            <a:pPr algn="ctr"/>
            <a:r>
              <a:rPr lang="en-US" sz="2400">
                <a:latin typeface="Calibri" panose="020F0502020204030204" pitchFamily="34" charset="0"/>
                <a:cs typeface="Calibri" panose="020F0502020204030204" pitchFamily="34" charset="0"/>
              </a:rPr>
              <a:t>Supply</a:t>
            </a:r>
          </a:p>
        </p:txBody>
      </p:sp>
      <p:sp>
        <p:nvSpPr>
          <p:cNvPr id="37896" name="Text Box 10"/>
          <p:cNvSpPr txBox="1">
            <a:spLocks noChangeArrowheads="1"/>
          </p:cNvSpPr>
          <p:nvPr/>
        </p:nvSpPr>
        <p:spPr bwMode="auto">
          <a:xfrm>
            <a:off x="4027693" y="4429125"/>
            <a:ext cx="2058576" cy="83099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>
                <a:latin typeface="Calibri" panose="020F0502020204030204" pitchFamily="34" charset="0"/>
                <a:cs typeface="Calibri" panose="020F0502020204030204" pitchFamily="34" charset="0"/>
              </a:rPr>
              <a:t>Randomization</a:t>
            </a:r>
          </a:p>
          <a:p>
            <a:pPr algn="ctr"/>
            <a:r>
              <a:rPr lang="en-US" sz="2400">
                <a:latin typeface="Calibri" panose="020F0502020204030204" pitchFamily="34" charset="0"/>
                <a:cs typeface="Calibri" panose="020F0502020204030204" pitchFamily="34" charset="0"/>
              </a:rPr>
              <a:t>System</a:t>
            </a:r>
          </a:p>
        </p:txBody>
      </p:sp>
      <p:sp>
        <p:nvSpPr>
          <p:cNvPr id="37897" name="Text Box 11"/>
          <p:cNvSpPr txBox="1">
            <a:spLocks noChangeArrowheads="1"/>
          </p:cNvSpPr>
          <p:nvPr/>
        </p:nvSpPr>
        <p:spPr bwMode="auto">
          <a:xfrm>
            <a:off x="6853129" y="4429125"/>
            <a:ext cx="1860766" cy="83099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>
                <a:latin typeface="Calibri" panose="020F0502020204030204" pitchFamily="34" charset="0"/>
                <a:cs typeface="Calibri" panose="020F0502020204030204" pitchFamily="34" charset="0"/>
              </a:rPr>
              <a:t>CRO/Data</a:t>
            </a:r>
          </a:p>
          <a:p>
            <a:pPr algn="ctr"/>
            <a:r>
              <a:rPr lang="en-US" sz="2400">
                <a:latin typeface="Calibri" panose="020F0502020204030204" pitchFamily="34" charset="0"/>
                <a:cs typeface="Calibri" panose="020F0502020204030204" pitchFamily="34" charset="0"/>
              </a:rPr>
              <a:t>Management</a:t>
            </a:r>
          </a:p>
        </p:txBody>
      </p:sp>
      <p:sp>
        <p:nvSpPr>
          <p:cNvPr id="37898" name="Text Box 12"/>
          <p:cNvSpPr txBox="1">
            <a:spLocks noChangeArrowheads="1"/>
          </p:cNvSpPr>
          <p:nvPr/>
        </p:nvSpPr>
        <p:spPr bwMode="auto">
          <a:xfrm>
            <a:off x="2378075" y="6019800"/>
            <a:ext cx="873829" cy="46166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Calibri" panose="020F0502020204030204" pitchFamily="34" charset="0"/>
                <a:cs typeface="Calibri" panose="020F0502020204030204" pitchFamily="34" charset="0"/>
              </a:rPr>
              <a:t>Site 1</a:t>
            </a:r>
          </a:p>
        </p:txBody>
      </p:sp>
      <p:sp>
        <p:nvSpPr>
          <p:cNvPr id="37899" name="Text Box 13"/>
          <p:cNvSpPr txBox="1">
            <a:spLocks noChangeArrowheads="1"/>
          </p:cNvSpPr>
          <p:nvPr/>
        </p:nvSpPr>
        <p:spPr bwMode="auto">
          <a:xfrm>
            <a:off x="4224338" y="6019800"/>
            <a:ext cx="873829" cy="46166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Calibri" panose="020F0502020204030204" pitchFamily="34" charset="0"/>
                <a:cs typeface="Calibri" panose="020F0502020204030204" pitchFamily="34" charset="0"/>
              </a:rPr>
              <a:t>Site 2</a:t>
            </a:r>
          </a:p>
        </p:txBody>
      </p:sp>
      <p:sp>
        <p:nvSpPr>
          <p:cNvPr id="37900" name="Text Box 14"/>
          <p:cNvSpPr txBox="1">
            <a:spLocks noChangeArrowheads="1"/>
          </p:cNvSpPr>
          <p:nvPr/>
        </p:nvSpPr>
        <p:spPr bwMode="auto">
          <a:xfrm>
            <a:off x="7119938" y="6019800"/>
            <a:ext cx="880241" cy="46166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Calibri" panose="020F0502020204030204" pitchFamily="34" charset="0"/>
                <a:cs typeface="Calibri" panose="020F0502020204030204" pitchFamily="34" charset="0"/>
              </a:rPr>
              <a:t>Site n</a:t>
            </a:r>
          </a:p>
        </p:txBody>
      </p:sp>
      <p:sp>
        <p:nvSpPr>
          <p:cNvPr id="37901" name="Line 15"/>
          <p:cNvSpPr>
            <a:spLocks noChangeShapeType="1"/>
          </p:cNvSpPr>
          <p:nvPr/>
        </p:nvSpPr>
        <p:spPr bwMode="auto">
          <a:xfrm>
            <a:off x="3140075" y="1981200"/>
            <a:ext cx="6096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902" name="Line 16"/>
          <p:cNvSpPr>
            <a:spLocks noChangeShapeType="1"/>
          </p:cNvSpPr>
          <p:nvPr/>
        </p:nvSpPr>
        <p:spPr bwMode="auto">
          <a:xfrm>
            <a:off x="5372103" y="1789118"/>
            <a:ext cx="695322" cy="1581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stealth" w="lg" len="lg"/>
            <a:tailEnd type="none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903" name="Line 17"/>
          <p:cNvSpPr>
            <a:spLocks noChangeShapeType="1"/>
          </p:cNvSpPr>
          <p:nvPr/>
        </p:nvSpPr>
        <p:spPr bwMode="auto">
          <a:xfrm>
            <a:off x="4740275" y="5257800"/>
            <a:ext cx="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904" name="Line 18"/>
          <p:cNvSpPr>
            <a:spLocks noChangeShapeType="1"/>
          </p:cNvSpPr>
          <p:nvPr/>
        </p:nvSpPr>
        <p:spPr bwMode="auto">
          <a:xfrm>
            <a:off x="4968875" y="3733800"/>
            <a:ext cx="0" cy="6858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905" name="Line 19"/>
          <p:cNvSpPr>
            <a:spLocks noChangeShapeType="1"/>
          </p:cNvSpPr>
          <p:nvPr/>
        </p:nvSpPr>
        <p:spPr bwMode="auto">
          <a:xfrm flipV="1">
            <a:off x="2911474" y="5248275"/>
            <a:ext cx="1107290" cy="771524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stealth" w="lg" len="lg"/>
            <a:tailEnd type="none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906" name="Line 20"/>
          <p:cNvSpPr>
            <a:spLocks noChangeShapeType="1"/>
          </p:cNvSpPr>
          <p:nvPr/>
        </p:nvSpPr>
        <p:spPr bwMode="auto">
          <a:xfrm flipH="1">
            <a:off x="5098166" y="2178054"/>
            <a:ext cx="993600" cy="709614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stealth" w="lg" len="lg"/>
            <a:tailEnd type="none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907" name="Line 21"/>
          <p:cNvSpPr>
            <a:spLocks noChangeShapeType="1"/>
          </p:cNvSpPr>
          <p:nvPr/>
        </p:nvSpPr>
        <p:spPr bwMode="auto">
          <a:xfrm flipH="1">
            <a:off x="6569075" y="2209800"/>
            <a:ext cx="0" cy="6858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stealth" w="lg" len="lg"/>
            <a:tailEnd type="none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910" name="Line 24"/>
          <p:cNvSpPr>
            <a:spLocks noChangeShapeType="1"/>
          </p:cNvSpPr>
          <p:nvPr/>
        </p:nvSpPr>
        <p:spPr bwMode="auto">
          <a:xfrm flipH="1">
            <a:off x="3215816" y="3725865"/>
            <a:ext cx="1103771" cy="693735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911" name="Line 25"/>
          <p:cNvSpPr>
            <a:spLocks noChangeShapeType="1"/>
          </p:cNvSpPr>
          <p:nvPr/>
        </p:nvSpPr>
        <p:spPr bwMode="auto">
          <a:xfrm flipH="1" flipV="1">
            <a:off x="7078203" y="3733800"/>
            <a:ext cx="633872" cy="6858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912" name="Line 26"/>
          <p:cNvSpPr>
            <a:spLocks noChangeShapeType="1"/>
          </p:cNvSpPr>
          <p:nvPr/>
        </p:nvSpPr>
        <p:spPr bwMode="auto">
          <a:xfrm>
            <a:off x="2606675" y="5257800"/>
            <a:ext cx="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913" name="Line 27"/>
          <p:cNvSpPr>
            <a:spLocks noChangeShapeType="1"/>
          </p:cNvSpPr>
          <p:nvPr/>
        </p:nvSpPr>
        <p:spPr bwMode="auto">
          <a:xfrm>
            <a:off x="2911475" y="5257800"/>
            <a:ext cx="129540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914" name="Line 28"/>
          <p:cNvSpPr>
            <a:spLocks noChangeShapeType="1"/>
          </p:cNvSpPr>
          <p:nvPr/>
        </p:nvSpPr>
        <p:spPr bwMode="auto">
          <a:xfrm>
            <a:off x="3215816" y="5267324"/>
            <a:ext cx="3886659" cy="752475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915" name="Line 29"/>
          <p:cNvSpPr>
            <a:spLocks noChangeShapeType="1"/>
          </p:cNvSpPr>
          <p:nvPr/>
        </p:nvSpPr>
        <p:spPr bwMode="auto">
          <a:xfrm flipH="1">
            <a:off x="7864475" y="5257800"/>
            <a:ext cx="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stealth" w="lg" len="lg"/>
            <a:tailEnd type="none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916" name="Line 30"/>
          <p:cNvSpPr>
            <a:spLocks noChangeShapeType="1"/>
          </p:cNvSpPr>
          <p:nvPr/>
        </p:nvSpPr>
        <p:spPr bwMode="auto">
          <a:xfrm flipH="1">
            <a:off x="5098166" y="5257800"/>
            <a:ext cx="2309109" cy="761999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stealth" w="lg" len="lg"/>
            <a:tailEnd type="none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917" name="Line 31"/>
          <p:cNvSpPr>
            <a:spLocks noChangeShapeType="1"/>
          </p:cNvSpPr>
          <p:nvPr/>
        </p:nvSpPr>
        <p:spPr bwMode="auto">
          <a:xfrm flipH="1">
            <a:off x="3269367" y="5267323"/>
            <a:ext cx="3583762" cy="759677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stealth" w="lg" len="lg"/>
            <a:tailEnd type="none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918" name="Line 32"/>
          <p:cNvSpPr>
            <a:spLocks noChangeShapeType="1"/>
          </p:cNvSpPr>
          <p:nvPr/>
        </p:nvSpPr>
        <p:spPr bwMode="auto">
          <a:xfrm flipH="1" flipV="1">
            <a:off x="6067423" y="5249863"/>
            <a:ext cx="1473093" cy="777136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stealth" w="lg" len="lg"/>
            <a:tailEnd type="none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919" name="Text Box 33"/>
          <p:cNvSpPr txBox="1">
            <a:spLocks noChangeArrowheads="1"/>
          </p:cNvSpPr>
          <p:nvPr/>
        </p:nvSpPr>
        <p:spPr bwMode="auto">
          <a:xfrm>
            <a:off x="5807075" y="6096000"/>
            <a:ext cx="625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Calibri" panose="020F0502020204030204" pitchFamily="34" charset="0"/>
                <a:cs typeface="Calibri" panose="020F0502020204030204" pitchFamily="34" charset="0"/>
                <a:sym typeface="Symbol" pitchFamily="18" charset="2"/>
              </a:rPr>
              <a:t>  </a:t>
            </a:r>
          </a:p>
        </p:txBody>
      </p:sp>
      <p:sp>
        <p:nvSpPr>
          <p:cNvPr id="37920" name="Line 34"/>
          <p:cNvSpPr>
            <a:spLocks noChangeShapeType="1"/>
          </p:cNvSpPr>
          <p:nvPr/>
        </p:nvSpPr>
        <p:spPr bwMode="auto">
          <a:xfrm>
            <a:off x="457200" y="1066800"/>
            <a:ext cx="822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921" name="Text Box 35"/>
          <p:cNvSpPr txBox="1">
            <a:spLocks noChangeArrowheads="1"/>
          </p:cNvSpPr>
          <p:nvPr/>
        </p:nvSpPr>
        <p:spPr bwMode="auto">
          <a:xfrm>
            <a:off x="228600" y="6019800"/>
            <a:ext cx="10943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Clinical</a:t>
            </a:r>
          </a:p>
        </p:txBody>
      </p:sp>
      <p:sp>
        <p:nvSpPr>
          <p:cNvPr id="37922" name="Text Box 36"/>
          <p:cNvSpPr txBox="1">
            <a:spLocks noChangeArrowheads="1"/>
          </p:cNvSpPr>
          <p:nvPr/>
        </p:nvSpPr>
        <p:spPr bwMode="auto">
          <a:xfrm>
            <a:off x="228600" y="4648200"/>
            <a:ext cx="126310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Logistics</a:t>
            </a:r>
          </a:p>
        </p:txBody>
      </p:sp>
      <p:sp>
        <p:nvSpPr>
          <p:cNvPr id="37923" name="Text Box 37"/>
          <p:cNvSpPr txBox="1">
            <a:spLocks noChangeArrowheads="1"/>
          </p:cNvSpPr>
          <p:nvPr/>
        </p:nvSpPr>
        <p:spPr bwMode="auto">
          <a:xfrm>
            <a:off x="228600" y="2911475"/>
            <a:ext cx="15475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Adaptive</a:t>
            </a:r>
          </a:p>
          <a:p>
            <a:r>
              <a:rPr lang="en-US" sz="2400" b="1" i="1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Machinery</a:t>
            </a:r>
          </a:p>
        </p:txBody>
      </p:sp>
      <p:sp>
        <p:nvSpPr>
          <p:cNvPr id="37924" name="Text Box 38"/>
          <p:cNvSpPr txBox="1">
            <a:spLocks noChangeArrowheads="1"/>
          </p:cNvSpPr>
          <p:nvPr/>
        </p:nvSpPr>
        <p:spPr bwMode="auto">
          <a:xfrm>
            <a:off x="228600" y="1143000"/>
            <a:ext cx="19162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</a:t>
            </a:r>
          </a:p>
        </p:txBody>
      </p:sp>
      <p:sp>
        <p:nvSpPr>
          <p:cNvPr id="37925" name="Line 39"/>
          <p:cNvSpPr>
            <a:spLocks noChangeShapeType="1"/>
          </p:cNvSpPr>
          <p:nvPr/>
        </p:nvSpPr>
        <p:spPr bwMode="auto">
          <a:xfrm>
            <a:off x="457200" y="2590800"/>
            <a:ext cx="8229600" cy="0"/>
          </a:xfrm>
          <a:prstGeom prst="line">
            <a:avLst/>
          </a:prstGeom>
          <a:noFill/>
          <a:ln w="25400">
            <a:solidFill>
              <a:srgbClr val="0000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926" name="Line 40"/>
          <p:cNvSpPr>
            <a:spLocks noChangeShapeType="1"/>
          </p:cNvSpPr>
          <p:nvPr/>
        </p:nvSpPr>
        <p:spPr bwMode="auto">
          <a:xfrm>
            <a:off x="457200" y="4114800"/>
            <a:ext cx="8229600" cy="0"/>
          </a:xfrm>
          <a:prstGeom prst="line">
            <a:avLst/>
          </a:prstGeom>
          <a:noFill/>
          <a:ln w="25400">
            <a:solidFill>
              <a:srgbClr val="0000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927" name="Line 41"/>
          <p:cNvSpPr>
            <a:spLocks noChangeShapeType="1"/>
          </p:cNvSpPr>
          <p:nvPr/>
        </p:nvSpPr>
        <p:spPr bwMode="auto">
          <a:xfrm>
            <a:off x="457200" y="5638800"/>
            <a:ext cx="8229600" cy="0"/>
          </a:xfrm>
          <a:prstGeom prst="line">
            <a:avLst/>
          </a:prstGeom>
          <a:noFill/>
          <a:ln w="25400">
            <a:solidFill>
              <a:srgbClr val="0000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FECD21C8-93C1-EC40-A879-72A0D5B9B69D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8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08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Data and Safety Monitoring Boards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2578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What’s different in an adaptive trial?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Must have expertise to assess whether the planned adaptations continue to be safe and appropriate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Must have ability to verify that planned adaptations are implemented properly</a:t>
            </a:r>
          </a:p>
          <a:p>
            <a:pPr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What’s unchanged in an adaptive trial?</a:t>
            </a: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DSMB ensures completion of the trial </a:t>
            </a:r>
            <a:r>
              <a:rPr lang="en-US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as planned, including the adaptations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It is the trial that’s adaptive, not the DSMB</a:t>
            </a:r>
          </a:p>
        </p:txBody>
      </p:sp>
      <p:sp>
        <p:nvSpPr>
          <p:cNvPr id="39940" name="Line 4"/>
          <p:cNvSpPr>
            <a:spLocks noChangeShapeType="1"/>
          </p:cNvSpPr>
          <p:nvPr/>
        </p:nvSpPr>
        <p:spPr bwMode="auto">
          <a:xfrm>
            <a:off x="457200" y="1066800"/>
            <a:ext cx="822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9269" name="Rectangle 5"/>
          <p:cNvSpPr>
            <a:spLocks noChangeArrowheads="1"/>
          </p:cNvSpPr>
          <p:nvPr/>
        </p:nvSpPr>
        <p:spPr bwMode="auto">
          <a:xfrm>
            <a:off x="838200" y="5638800"/>
            <a:ext cx="7315200" cy="6858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FECD21C8-93C1-EC40-A879-72A0D5B9B69D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9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5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9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3482</TotalTime>
  <Words>1069</Words>
  <Application>Microsoft Office PowerPoint</Application>
  <PresentationFormat>On-screen Show (4:3)</PresentationFormat>
  <Paragraphs>168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Symbol</vt:lpstr>
      <vt:lpstr>Default Design</vt:lpstr>
      <vt:lpstr>Considerations for Data and Safety Monitoring Boards (DSMBs) Overseeing Adaptive Clinical Trials</vt:lpstr>
      <vt:lpstr>Financial Disclosures</vt:lpstr>
      <vt:lpstr>Motivation for Adaptive Trials</vt:lpstr>
      <vt:lpstr>Key Advantage of an Adaptive Trial</vt:lpstr>
      <vt:lpstr>The Adaptive Process</vt:lpstr>
      <vt:lpstr>The Adaptive Design Process</vt:lpstr>
      <vt:lpstr>Purposes of a DSMB</vt:lpstr>
      <vt:lpstr>Components of an Adaptive Trial</vt:lpstr>
      <vt:lpstr>Data and Safety Monitoring Boards</vt:lpstr>
      <vt:lpstr>Cautionary Comments</vt:lpstr>
      <vt:lpstr>Rules versus Guidelines</vt:lpstr>
      <vt:lpstr>Expertise and Conflicts of Interest</vt:lpstr>
      <vt:lpstr>Design Work and COI</vt:lpstr>
      <vt:lpstr>The DSMB Chair</vt:lpstr>
      <vt:lpstr>The Marketing/KOL Trap</vt:lpstr>
      <vt:lpstr>DSMB Preparation and Education</vt:lpstr>
      <vt:lpstr>DSMB Preparation and Education</vt:lpstr>
      <vt:lpstr>Conclusions</vt:lpstr>
      <vt:lpstr>PowerPoint Presentation</vt:lpstr>
    </vt:vector>
  </TitlesOfParts>
  <Company>Los Angeles Biomedical Research Institute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CDRH Seminar</dc:title>
  <dc:creator>Roger J. Lewis</dc:creator>
  <cp:lastModifiedBy>Lewis, Roger J.</cp:lastModifiedBy>
  <cp:revision>187</cp:revision>
  <cp:lastPrinted>2014-05-17T05:51:49Z</cp:lastPrinted>
  <dcterms:created xsi:type="dcterms:W3CDTF">2009-04-19T01:41:07Z</dcterms:created>
  <dcterms:modified xsi:type="dcterms:W3CDTF">2019-05-22T12:21:21Z</dcterms:modified>
</cp:coreProperties>
</file>